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9" r:id="rId10"/>
    <p:sldId id="276" r:id="rId11"/>
    <p:sldId id="272" r:id="rId12"/>
    <p:sldId id="274" r:id="rId13"/>
    <p:sldId id="273" r:id="rId14"/>
    <p:sldId id="275" r:id="rId15"/>
    <p:sldId id="263" r:id="rId16"/>
    <p:sldId id="265" r:id="rId17"/>
    <p:sldId id="277" r:id="rId18"/>
    <p:sldId id="268" r:id="rId19"/>
  </p:sldIdLst>
  <p:sldSz cx="14630400" cy="8229600"/>
  <p:notesSz cx="8229600" cy="14630400"/>
  <p:embeddedFontLst>
    <p:embeddedFont>
      <p:font typeface="Kanit" pitchFamily="2" charset="-34"/>
      <p:regular r:id="rId22"/>
      <p:bold r:id="rId23"/>
    </p:embeddedFont>
    <p:embeddedFont>
      <p:font typeface="Martel Sans Light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220E6C"/>
    <a:srgbClr val="7030A0"/>
    <a:srgbClr val="FFFFFF"/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 autoAdjust="0"/>
    <p:restoredTop sz="96115"/>
  </p:normalViewPr>
  <p:slideViewPr>
    <p:cSldViewPr snapToGrid="0" snapToObjects="1">
      <p:cViewPr varScale="1">
        <p:scale>
          <a:sx n="96" d="100"/>
          <a:sy n="96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B65EDF-B95D-EBFE-3A7B-F69E20E91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4486D-E118-6BB1-3D27-4FFAFF52F7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D1335-5CD4-4C28-8E26-E09012B6BC14}" type="datetimeFigureOut">
              <a:rPr lang="en-IN" smtClean="0"/>
              <a:t>05/11/25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5799B-716D-96C8-E0D7-A92BB583E7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DF13A-7F59-BCC4-3DA1-5EDEA6A816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D7B4A-EE13-427E-84FA-C7CD5BB0DF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8716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4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94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9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atabricks.com/en/notebooks/visualizations/plotly.html" TargetMode="External"/><Relationship Id="rId3" Type="http://schemas.openxmlformats.org/officeDocument/2006/relationships/hyperlink" Target="https://cloud.google.com/bigquery/docs/reference/standard-sql" TargetMode="External"/><Relationship Id="rId7" Type="http://schemas.openxmlformats.org/officeDocument/2006/relationships/hyperlink" Target="https://spark.apache.org/docs/latest/sql-ref-syntax-qry-select-window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databricks.com/en/compute/index.html" TargetMode="External"/><Relationship Id="rId5" Type="http://schemas.openxmlformats.org/officeDocument/2006/relationships/hyperlink" Target="https://docs.databricks.com/en/getting-started/data-engineering.html" TargetMode="External"/><Relationship Id="rId4" Type="http://schemas.openxmlformats.org/officeDocument/2006/relationships/hyperlink" Target="https://cloud.google.com/bigquery/docs/best-practices-performance-compute" TargetMode="External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5BD251-BF04-4BC4-593B-D3681F0E3CEF}"/>
              </a:ext>
            </a:extLst>
          </p:cNvPr>
          <p:cNvSpPr/>
          <p:nvPr/>
        </p:nvSpPr>
        <p:spPr>
          <a:xfrm>
            <a:off x="12668036" y="7650531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3FF36-795B-F68A-7DA0-629D626E50D8}"/>
              </a:ext>
            </a:extLst>
          </p:cNvPr>
          <p:cNvSpPr/>
          <p:nvPr/>
        </p:nvSpPr>
        <p:spPr>
          <a:xfrm>
            <a:off x="16230" y="382584"/>
            <a:ext cx="14640674" cy="8341411"/>
          </a:xfrm>
          <a:prstGeom prst="rect">
            <a:avLst/>
          </a:prstGeom>
          <a:gradFill flip="none" rotWithShape="1">
            <a:gsLst>
              <a:gs pos="0">
                <a:srgbClr val="220E6C"/>
              </a:gs>
              <a:gs pos="0">
                <a:srgbClr val="220E6C"/>
              </a:gs>
              <a:gs pos="12000">
                <a:srgbClr val="220E6C"/>
              </a:gs>
              <a:gs pos="87000">
                <a:srgbClr val="7030A0">
                  <a:alpha val="16000"/>
                  <a:lumMod val="9800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1919238" y="2021671"/>
            <a:ext cx="1362353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7030A0"/>
                </a:highlight>
                <a:cs typeface="Kanit" panose="020B0604020202020204" charset="-34"/>
              </a:rPr>
              <a:t>Analyzing and Visualizing Big Data Performance in the Cloud</a:t>
            </a:r>
          </a:p>
        </p:txBody>
      </p:sp>
      <p:sp>
        <p:nvSpPr>
          <p:cNvPr id="3" name="Text 1"/>
          <p:cNvSpPr/>
          <p:nvPr/>
        </p:nvSpPr>
        <p:spPr>
          <a:xfrm>
            <a:off x="11922177" y="7258327"/>
            <a:ext cx="2467524" cy="686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C99FF"/>
                </a:solidFill>
                <a:cs typeface="Kanit" pitchFamily="34" charset="-120"/>
              </a:rPr>
              <a:t>Tanvi </a:t>
            </a:r>
            <a:r>
              <a:rPr lang="en-US" dirty="0" err="1">
                <a:solidFill>
                  <a:srgbClr val="CC99FF"/>
                </a:solidFill>
                <a:cs typeface="Kanit" pitchFamily="34" charset="-120"/>
              </a:rPr>
              <a:t>Thopte</a:t>
            </a:r>
            <a:r>
              <a:rPr lang="en-US" dirty="0">
                <a:solidFill>
                  <a:srgbClr val="CC99FF"/>
                </a:solidFill>
                <a:cs typeface="Kanit" pitchFamily="34" charset="-120"/>
              </a:rPr>
              <a:t>-</a:t>
            </a:r>
            <a:r>
              <a:rPr lang="en-IN" dirty="0">
                <a:solidFill>
                  <a:srgbClr val="CC99FF"/>
                </a:solidFill>
              </a:rPr>
              <a:t>U35489362</a:t>
            </a:r>
            <a:endParaRPr lang="en-US" dirty="0">
              <a:solidFill>
                <a:srgbClr val="CC99FF"/>
              </a:solidFill>
              <a:cs typeface="Kanit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C99FF"/>
                </a:solidFill>
                <a:cs typeface="Kanit" pitchFamily="34" charset="-120"/>
              </a:rPr>
              <a:t>Mehul Bisht-</a:t>
            </a:r>
            <a:r>
              <a:rPr lang="en-IN" dirty="0">
                <a:solidFill>
                  <a:srgbClr val="CC99FF"/>
                </a:solidFill>
              </a:rPr>
              <a:t>U93099406 </a:t>
            </a:r>
            <a:endParaRPr lang="en-US" dirty="0">
              <a:solidFill>
                <a:srgbClr val="CC99FF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103302" y="200569"/>
            <a:ext cx="4423795" cy="127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MET CS777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Big Data Analytics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cs typeface="Martel Sans Light" pitchFamily="34" charset="-120"/>
              </a:rPr>
              <a:t>Term Paper</a:t>
            </a:r>
            <a:endParaRPr 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61CB63-81F9-7C3C-4522-467079127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667" y1="66200" x2="56333" y2="57400"/>
                        <a14:foregroundMark x1="56333" y1="57400" x2="46444" y2="54000"/>
                        <a14:foregroundMark x1="46444" y1="54000" x2="53111" y2="47400"/>
                        <a14:foregroundMark x1="53111" y1="47400" x2="48111" y2="58200"/>
                        <a14:foregroundMark x1="48111" y1="58200" x2="53333" y2="57600"/>
                        <a14:foregroundMark x1="53000" y1="47400" x2="49000" y2="39000"/>
                        <a14:foregroundMark x1="49000" y1="39000" x2="36889" y2="47800"/>
                        <a14:foregroundMark x1="36889" y1="47800" x2="37444" y2="50400"/>
                        <a14:foregroundMark x1="51222" y1="55200" x2="43556" y2="58000"/>
                        <a14:foregroundMark x1="43556" y1="58000" x2="43444" y2="44400"/>
                        <a14:foregroundMark x1="43444" y1="44400" x2="54222" y2="38600"/>
                        <a14:foregroundMark x1="54222" y1="38600" x2="55222" y2="54600"/>
                        <a14:foregroundMark x1="55222" y1="54600" x2="45444" y2="5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94" y="3442956"/>
            <a:ext cx="7361291" cy="408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7AD473-F748-5C54-6131-A1007B46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58" b="92593" l="10000" r="90000">
                        <a14:foregroundMark x1="52795" y1="93992" x2="52496" y2="92545"/>
                        <a14:foregroundMark x1="51173" y1="87524" x2="51333" y2="88864"/>
                        <a14:backgroundMark x1="50222" y1="4873" x2="51667" y2="3119"/>
                        <a14:backgroundMark x1="54667" y1="2339" x2="47444" y2="4873"/>
                        <a14:backgroundMark x1="47444" y1="4873" x2="53667" y2="8187"/>
                        <a14:backgroundMark x1="53667" y1="8187" x2="54111" y2="8187"/>
                        <a14:backgroundMark x1="49556" y1="23197" x2="50778" y2="13645"/>
                        <a14:backgroundMark x1="50778" y1="13645" x2="49556" y2="22222"/>
                        <a14:backgroundMark x1="51778" y1="7212" x2="54000" y2="9942"/>
                        <a14:backgroundMark x1="49000" y1="8382" x2="47556" y2="10136"/>
                        <a14:backgroundMark x1="48778" y1="8967" x2="48000" y2="9747"/>
                        <a14:backgroundMark x1="49000" y1="13645" x2="52778" y2="15400"/>
                        <a14:backgroundMark x1="51667" y1="14815" x2="49111" y2="14035"/>
                        <a14:backgroundMark x1="50667" y1="86550" x2="51444" y2="85575"/>
                        <a14:backgroundMark x1="51222" y1="85965" x2="51222" y2="85185"/>
                        <a14:backgroundMark x1="54111" y1="90448" x2="54222" y2="90643"/>
                        <a14:backgroundMark x1="53000" y1="88499" x2="52889" y2="93177"/>
                        <a14:backgroundMark x1="51667" y1="84405" x2="51667" y2="87524"/>
                        <a14:backgroundMark x1="52667" y1="93957" x2="53556" y2="90448"/>
                        <a14:backgroundMark x1="53222" y1="90058" x2="52000" y2="92593"/>
                        <a14:backgroundMark x1="52000" y1="93177" x2="52556" y2="90643"/>
                        <a14:backgroundMark x1="52667" y1="90448" x2="52111" y2="92203"/>
                        <a14:backgroundMark x1="52444" y1="95906" x2="54000" y2="97661"/>
                        <a14:backgroundMark x1="54111" y1="95517" x2="52556" y2="92008"/>
                        <a14:backgroundMark x1="52556" y1="94737" x2="53889" y2="94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51" y="4193870"/>
            <a:ext cx="4493465" cy="25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C288C-3FCF-6882-4EE2-D2999CB95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1658" y="4220595"/>
            <a:ext cx="1819275" cy="2962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180C4-513E-8784-FA6D-E11E57242CA9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87DB6-31AA-52E0-27EA-32F9EDD09997}"/>
              </a:ext>
            </a:extLst>
          </p:cNvPr>
          <p:cNvSpPr txBox="1"/>
          <p:nvPr/>
        </p:nvSpPr>
        <p:spPr>
          <a:xfrm>
            <a:off x="3635327" y="2963004"/>
            <a:ext cx="10191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7030A0"/>
                </a:highlight>
                <a:cs typeface="Kanit" panose="020B0604020202020204" charset="-34"/>
              </a:rPr>
              <a:t>Google BigQuery vs. Databricks Spark SQL</a:t>
            </a:r>
            <a:endParaRPr lang="en-IN" sz="36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74E633B-FCFC-88B7-1640-6CBBB530FA8C}"/>
              </a:ext>
            </a:extLst>
          </p:cNvPr>
          <p:cNvSpPr/>
          <p:nvPr/>
        </p:nvSpPr>
        <p:spPr>
          <a:xfrm>
            <a:off x="11922177" y="6882778"/>
            <a:ext cx="2467524" cy="429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C99FF"/>
                </a:solidFill>
                <a:cs typeface="Kanit" pitchFamily="34" charset="-120"/>
              </a:rPr>
              <a:t>Group-21</a:t>
            </a:r>
            <a:endParaRPr lang="en-US" dirty="0">
              <a:solidFill>
                <a:srgbClr val="CC99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62FEC-B1D2-EC65-1617-602279878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5" b="2252"/>
          <a:stretch>
            <a:fillRect/>
          </a:stretch>
        </p:blipFill>
        <p:spPr>
          <a:xfrm>
            <a:off x="792629" y="2203211"/>
            <a:ext cx="6106892" cy="543704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30A10D-5A18-EBC6-2641-27BC1B689ED0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39D5-0309-7D35-59AE-8143831A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07" b="4940"/>
          <a:stretch>
            <a:fillRect/>
          </a:stretch>
        </p:blipFill>
        <p:spPr>
          <a:xfrm>
            <a:off x="8087080" y="2216824"/>
            <a:ext cx="4902111" cy="5423433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8BCC8624-7486-84CB-3A4F-03C21B036961}"/>
              </a:ext>
            </a:extLst>
          </p:cNvPr>
          <p:cNvSpPr/>
          <p:nvPr/>
        </p:nvSpPr>
        <p:spPr>
          <a:xfrm>
            <a:off x="3034025" y="1491648"/>
            <a:ext cx="186770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BigQuery</a:t>
            </a:r>
            <a:r>
              <a:rPr lang="en-US" sz="2800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									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A9799F36-4349-55A8-9D62-FF12269B330E}"/>
              </a:ext>
            </a:extLst>
          </p:cNvPr>
          <p:cNvSpPr/>
          <p:nvPr/>
        </p:nvSpPr>
        <p:spPr>
          <a:xfrm>
            <a:off x="9604286" y="1491647"/>
            <a:ext cx="186770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Databricks</a:t>
            </a:r>
            <a:r>
              <a:rPr lang="en-US" sz="2800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									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5E71382-4213-D03E-7762-A34957C2FCF1}"/>
              </a:ext>
            </a:extLst>
          </p:cNvPr>
          <p:cNvSpPr/>
          <p:nvPr/>
        </p:nvSpPr>
        <p:spPr>
          <a:xfrm>
            <a:off x="2716229" y="589343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75954-6117-2944-3C08-5AAF5D320274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218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">
            <a:extLst>
              <a:ext uri="{FF2B5EF4-FFF2-40B4-BE49-F238E27FC236}">
                <a16:creationId xmlns:a16="http://schemas.microsoft.com/office/drawing/2014/main" id="{30A1CF18-3EDE-84F7-1445-4144CF532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83" y="1671093"/>
            <a:ext cx="4702314" cy="264456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69A94B-1717-97A6-916D-3F0D40E591DB}"/>
              </a:ext>
            </a:extLst>
          </p:cNvPr>
          <p:cNvSpPr/>
          <p:nvPr/>
        </p:nvSpPr>
        <p:spPr>
          <a:xfrm>
            <a:off x="12894066" y="7681353"/>
            <a:ext cx="1736333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DFACD669-95E2-1714-1E2A-ACA3F9B23A0A}"/>
              </a:ext>
            </a:extLst>
          </p:cNvPr>
          <p:cNvSpPr/>
          <p:nvPr/>
        </p:nvSpPr>
        <p:spPr>
          <a:xfrm>
            <a:off x="2785803" y="365429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  <p:pic>
        <p:nvPicPr>
          <p:cNvPr id="4" name="drawing">
            <a:extLst>
              <a:ext uri="{FF2B5EF4-FFF2-40B4-BE49-F238E27FC236}">
                <a16:creationId xmlns:a16="http://schemas.microsoft.com/office/drawing/2014/main" id="{54578C82-79B1-3873-5C11-EFCF40C06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84" y="4529964"/>
            <a:ext cx="4702313" cy="324702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C2312B23-04E3-B6F5-0C0A-D676F6174674}"/>
              </a:ext>
            </a:extLst>
          </p:cNvPr>
          <p:cNvSpPr/>
          <p:nvPr/>
        </p:nvSpPr>
        <p:spPr>
          <a:xfrm>
            <a:off x="2674999" y="1083762"/>
            <a:ext cx="142986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BigQuery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1AD556C6-A226-6FF0-2EC5-7D111369648E}"/>
              </a:ext>
            </a:extLst>
          </p:cNvPr>
          <p:cNvSpPr/>
          <p:nvPr/>
        </p:nvSpPr>
        <p:spPr>
          <a:xfrm>
            <a:off x="9938822" y="1083762"/>
            <a:ext cx="168002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Databricks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9BBDE-BDBF-F895-223E-3EF9605AD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505" y="1671093"/>
            <a:ext cx="3898956" cy="26669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660CC2-3F5C-90A8-F6BB-45D105B5FB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55" r="5017"/>
          <a:stretch>
            <a:fillRect/>
          </a:stretch>
        </p:blipFill>
        <p:spPr>
          <a:xfrm>
            <a:off x="1577505" y="4527979"/>
            <a:ext cx="4800600" cy="3249007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6E1277-CC5B-9A89-29DA-0AD7D7BF719C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9B5BF-2DD1-F114-7EC8-54BE611240EC}"/>
              </a:ext>
            </a:extLst>
          </p:cNvPr>
          <p:cNvSpPr txBox="1"/>
          <p:nvPr/>
        </p:nvSpPr>
        <p:spPr>
          <a:xfrm>
            <a:off x="937728" y="2793122"/>
            <a:ext cx="83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8s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948B2-2907-8416-D946-AA054A3F0309}"/>
              </a:ext>
            </a:extLst>
          </p:cNvPr>
          <p:cNvSpPr txBox="1"/>
          <p:nvPr/>
        </p:nvSpPr>
        <p:spPr>
          <a:xfrm>
            <a:off x="13215345" y="2793122"/>
            <a:ext cx="83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3s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FB406-3125-B430-6648-FDE057553C36}"/>
              </a:ext>
            </a:extLst>
          </p:cNvPr>
          <p:cNvSpPr txBox="1"/>
          <p:nvPr/>
        </p:nvSpPr>
        <p:spPr>
          <a:xfrm>
            <a:off x="13263937" y="6190417"/>
            <a:ext cx="83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E3BC8-074B-354F-B474-50CBBFD31B90}"/>
              </a:ext>
            </a:extLst>
          </p:cNvPr>
          <p:cNvSpPr txBox="1"/>
          <p:nvPr/>
        </p:nvSpPr>
        <p:spPr>
          <a:xfrm>
            <a:off x="362309" y="6020139"/>
            <a:ext cx="138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351ms</a:t>
            </a:r>
          </a:p>
        </p:txBody>
      </p:sp>
    </p:spTree>
    <p:extLst>
      <p:ext uri="{BB962C8B-B14F-4D97-AF65-F5344CB8AC3E}">
        <p14:creationId xmlns:p14="http://schemas.microsoft.com/office/powerpoint/2010/main" val="248069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B8EC-4DC3-C659-0E82-6753C7905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5FA152-DFC0-BB4A-776D-AEBF0FB390A5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6FE53-C12C-4EA0-0D00-1D4F6D704F84}"/>
              </a:ext>
            </a:extLst>
          </p:cNvPr>
          <p:cNvSpPr txBox="1"/>
          <p:nvPr/>
        </p:nvSpPr>
        <p:spPr>
          <a:xfrm>
            <a:off x="14075595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DD544B6-42CA-E779-67AF-16B90E3A3C6B}"/>
              </a:ext>
            </a:extLst>
          </p:cNvPr>
          <p:cNvSpPr/>
          <p:nvPr/>
        </p:nvSpPr>
        <p:spPr>
          <a:xfrm>
            <a:off x="2785803" y="365429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BA2FB-272C-0AB8-6754-1F4D676B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715"/>
          <a:stretch>
            <a:fillRect/>
          </a:stretch>
        </p:blipFill>
        <p:spPr>
          <a:xfrm>
            <a:off x="8322929" y="4676939"/>
            <a:ext cx="4578277" cy="31802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7651EE-0837-2B0C-452F-3B8B34C9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90" y="4683878"/>
            <a:ext cx="4169114" cy="3166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C81B3-B79D-E526-BC7E-413ED30D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12" y="1586649"/>
            <a:ext cx="4439270" cy="2915057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C4A38B7-0EE9-54AA-B94A-D9B4107F3C6D}"/>
              </a:ext>
            </a:extLst>
          </p:cNvPr>
          <p:cNvSpPr/>
          <p:nvPr/>
        </p:nvSpPr>
        <p:spPr>
          <a:xfrm>
            <a:off x="2674999" y="1083762"/>
            <a:ext cx="142986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BigQuery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7F1F0ED-6260-99AB-EB89-94CCE9B5B1DC}"/>
              </a:ext>
            </a:extLst>
          </p:cNvPr>
          <p:cNvSpPr/>
          <p:nvPr/>
        </p:nvSpPr>
        <p:spPr>
          <a:xfrm>
            <a:off x="9938822" y="1083762"/>
            <a:ext cx="168002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Databricks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2B435-9760-4412-8E4E-ABF09BEC96D6}"/>
              </a:ext>
            </a:extLst>
          </p:cNvPr>
          <p:cNvSpPr txBox="1"/>
          <p:nvPr/>
        </p:nvSpPr>
        <p:spPr>
          <a:xfrm>
            <a:off x="418461" y="6020139"/>
            <a:ext cx="10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7s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0FF97-C088-A50A-66DE-34485C7914C6}"/>
              </a:ext>
            </a:extLst>
          </p:cNvPr>
          <p:cNvSpPr txBox="1"/>
          <p:nvPr/>
        </p:nvSpPr>
        <p:spPr>
          <a:xfrm>
            <a:off x="13260155" y="6020139"/>
            <a:ext cx="10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7.2s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645C7B-0F2B-E093-29D1-B7155D8AAA39}"/>
              </a:ext>
            </a:extLst>
          </p:cNvPr>
          <p:cNvSpPr txBox="1"/>
          <p:nvPr/>
        </p:nvSpPr>
        <p:spPr>
          <a:xfrm>
            <a:off x="418461" y="2510683"/>
            <a:ext cx="10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8s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5006A-0A6C-1D40-3DC7-9AAAC262B4C1}"/>
              </a:ext>
            </a:extLst>
          </p:cNvPr>
          <p:cNvSpPr txBox="1"/>
          <p:nvPr/>
        </p:nvSpPr>
        <p:spPr>
          <a:xfrm>
            <a:off x="13193085" y="2355173"/>
            <a:ext cx="1087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3s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3D93-AFEB-686F-6AA9-1509FFDA4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586" y="1604120"/>
            <a:ext cx="4974965" cy="29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7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CEB93-E933-742B-A9C7-BC9C05BC4E19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60831E01-A98A-54B4-3273-06BD5CD21C63}"/>
              </a:ext>
            </a:extLst>
          </p:cNvPr>
          <p:cNvSpPr/>
          <p:nvPr/>
        </p:nvSpPr>
        <p:spPr>
          <a:xfrm>
            <a:off x="2785803" y="365429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EFD0CC-4A34-F749-A7B9-E9F54DB8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2" t="19157" r="62935" b="41900"/>
          <a:stretch>
            <a:fillRect/>
          </a:stretch>
        </p:blipFill>
        <p:spPr>
          <a:xfrm>
            <a:off x="1287153" y="1596657"/>
            <a:ext cx="4477338" cy="2764721"/>
          </a:xfrm>
          <a:prstGeom prst="rect">
            <a:avLst/>
          </a:prstGeom>
        </p:spPr>
      </p:pic>
      <p:pic>
        <p:nvPicPr>
          <p:cNvPr id="15" name="drawing">
            <a:extLst>
              <a:ext uri="{FF2B5EF4-FFF2-40B4-BE49-F238E27FC236}">
                <a16:creationId xmlns:a16="http://schemas.microsoft.com/office/drawing/2014/main" id="{34554087-ACA8-F5EF-9734-8F5BC2EB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62" y="1596656"/>
            <a:ext cx="5892436" cy="27647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7F25C7-7BF5-CE2D-439B-A5BF0EDB3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62" y="4558872"/>
            <a:ext cx="5892436" cy="340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2495D-42AF-1518-5631-87BEB9882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53" y="4558872"/>
            <a:ext cx="4468161" cy="3403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484C3CF-3272-E3BD-C3D4-100DC167CE83}"/>
              </a:ext>
            </a:extLst>
          </p:cNvPr>
          <p:cNvSpPr/>
          <p:nvPr/>
        </p:nvSpPr>
        <p:spPr>
          <a:xfrm>
            <a:off x="2674999" y="1083762"/>
            <a:ext cx="142986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BigQuery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9CC3B3C-93AA-1359-02E3-E2DAAA299956}"/>
              </a:ext>
            </a:extLst>
          </p:cNvPr>
          <p:cNvSpPr/>
          <p:nvPr/>
        </p:nvSpPr>
        <p:spPr>
          <a:xfrm>
            <a:off x="9938822" y="1083762"/>
            <a:ext cx="1680021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u="sng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Databricks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7A0CC-80C4-3B33-FA00-BEB6808AE44F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8C4E3-E23D-9114-EB26-511A80345179}"/>
              </a:ext>
            </a:extLst>
          </p:cNvPr>
          <p:cNvSpPr txBox="1"/>
          <p:nvPr/>
        </p:nvSpPr>
        <p:spPr>
          <a:xfrm>
            <a:off x="0" y="6020139"/>
            <a:ext cx="135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760ms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5C6C7-BAEB-17D8-3219-F47306434594}"/>
              </a:ext>
            </a:extLst>
          </p:cNvPr>
          <p:cNvSpPr txBox="1"/>
          <p:nvPr/>
        </p:nvSpPr>
        <p:spPr>
          <a:xfrm>
            <a:off x="13555098" y="6128043"/>
            <a:ext cx="133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780ms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35527-8C3F-5D54-FA87-9D3269850D88}"/>
              </a:ext>
            </a:extLst>
          </p:cNvPr>
          <p:cNvSpPr txBox="1"/>
          <p:nvPr/>
        </p:nvSpPr>
        <p:spPr>
          <a:xfrm>
            <a:off x="13542629" y="2494960"/>
            <a:ext cx="134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648ms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9E4E3-4CA4-DA67-4E88-2DB0E6E9514F}"/>
              </a:ext>
            </a:extLst>
          </p:cNvPr>
          <p:cNvSpPr txBox="1"/>
          <p:nvPr/>
        </p:nvSpPr>
        <p:spPr>
          <a:xfrm>
            <a:off x="0" y="2712160"/>
            <a:ext cx="1477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761ms</a:t>
            </a:r>
          </a:p>
        </p:txBody>
      </p:sp>
    </p:spTree>
    <p:extLst>
      <p:ext uri="{BB962C8B-B14F-4D97-AF65-F5344CB8AC3E}">
        <p14:creationId xmlns:p14="http://schemas.microsoft.com/office/powerpoint/2010/main" val="274551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E82045A-80C4-C9BA-4A31-BF34BFDB7F43}"/>
              </a:ext>
            </a:extLst>
          </p:cNvPr>
          <p:cNvSpPr/>
          <p:nvPr/>
        </p:nvSpPr>
        <p:spPr>
          <a:xfrm>
            <a:off x="2785803" y="365429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CA300-BB51-C98D-A6DC-CBEBA9DB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62" t="8614" r="12161" b="6155"/>
          <a:stretch>
            <a:fillRect/>
          </a:stretch>
        </p:blipFill>
        <p:spPr>
          <a:xfrm>
            <a:off x="4130397" y="1027704"/>
            <a:ext cx="6369606" cy="3405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1EAE01-F373-DC62-2B0A-26401FB129F6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CB3E0-B2E0-0C6E-3D28-9D0D94BE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6" r="6142"/>
          <a:stretch>
            <a:fillRect/>
          </a:stretch>
        </p:blipFill>
        <p:spPr>
          <a:xfrm>
            <a:off x="2964707" y="4570292"/>
            <a:ext cx="8922494" cy="2915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A240B0-3667-0589-0673-6925319D584F}"/>
              </a:ext>
            </a:extLst>
          </p:cNvPr>
          <p:cNvSpPr/>
          <p:nvPr/>
        </p:nvSpPr>
        <p:spPr>
          <a:xfrm>
            <a:off x="7062537" y="7201896"/>
            <a:ext cx="649705" cy="240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D8FE5-5BBC-2D1D-236A-2FF2BF5F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169"/>
          <a:stretch>
            <a:fillRect/>
          </a:stretch>
        </p:blipFill>
        <p:spPr>
          <a:xfrm>
            <a:off x="2959292" y="4570292"/>
            <a:ext cx="1335982" cy="291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C3D69A-84A8-5C65-CD41-8839CA15A368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9740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984" y="766166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Conclusion – Which one is better?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926657-526D-5C62-BAC0-245F332AD7B1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2A7147F9-065C-4D04-568A-B3FA0CEB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345F6-7823-313B-B8F7-E6F722E1F2B0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090B3-10B8-6E0F-3A98-06D0459F43F7}"/>
              </a:ext>
            </a:extLst>
          </p:cNvPr>
          <p:cNvSpPr txBox="1"/>
          <p:nvPr/>
        </p:nvSpPr>
        <p:spPr>
          <a:xfrm>
            <a:off x="320695" y="1391620"/>
            <a:ext cx="835961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chemeClr val="bg1"/>
                </a:solidFill>
                <a:highlight>
                  <a:srgbClr val="7030A0"/>
                </a:highlight>
              </a:rPr>
              <a:t>BigQuery</a:t>
            </a:r>
            <a:r>
              <a:rPr lang="en-IN" sz="2400" dirty="0">
                <a:solidFill>
                  <a:schemeClr val="bg1"/>
                </a:solidFill>
                <a:highlight>
                  <a:srgbClr val="7030A0"/>
                </a:highlight>
              </a:rPr>
              <a:t>: </a:t>
            </a:r>
          </a:p>
          <a:p>
            <a:r>
              <a:rPr lang="en-IN" sz="2400" dirty="0">
                <a:solidFill>
                  <a:schemeClr val="bg1"/>
                </a:solidFill>
              </a:rPr>
              <a:t>Serverless, auto-scaling, best for ad-hoc analytics and dashboards.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highlight>
                  <a:srgbClr val="7030A0"/>
                </a:highlight>
              </a:rPr>
              <a:t>Databricks:</a:t>
            </a:r>
          </a:p>
          <a:p>
            <a:r>
              <a:rPr lang="en-IN" sz="2400" dirty="0">
                <a:solidFill>
                  <a:schemeClr val="bg1"/>
                </a:solidFill>
              </a:rPr>
              <a:t>Cluster-based Spark engine, faster with in-memory caching.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highlight>
                  <a:srgbClr val="7030A0"/>
                </a:highlight>
              </a:rPr>
              <a:t>Performance: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BigQuery</a:t>
            </a:r>
            <a:r>
              <a:rPr lang="en-IN" sz="2400" dirty="0">
                <a:solidFill>
                  <a:schemeClr val="bg1"/>
                </a:solidFill>
              </a:rPr>
              <a:t> consistent (~2 s); Databricks quicker on repeats (~1 s).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highlight>
                  <a:srgbClr val="7030A0"/>
                </a:highlight>
              </a:rPr>
              <a:t>Trade-off:</a:t>
            </a:r>
          </a:p>
          <a:p>
            <a:r>
              <a:rPr lang="en-IN" sz="2400" dirty="0" err="1">
                <a:solidFill>
                  <a:schemeClr val="bg1"/>
                </a:solidFill>
              </a:rPr>
              <a:t>BigQuery</a:t>
            </a:r>
            <a:r>
              <a:rPr lang="en-IN" sz="2400" dirty="0">
                <a:solidFill>
                  <a:schemeClr val="bg1"/>
                </a:solidFill>
              </a:rPr>
              <a:t> = simplicity, Databricks = flexibility &amp; control.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highlight>
                  <a:srgbClr val="7030A0"/>
                </a:highlight>
              </a:rPr>
              <a:t>Conclusion: </a:t>
            </a:r>
          </a:p>
          <a:p>
            <a:r>
              <a:rPr lang="en-IN" sz="2400" dirty="0">
                <a:solidFill>
                  <a:schemeClr val="bg1"/>
                </a:solidFill>
              </a:rPr>
              <a:t>Both scale well ,choose </a:t>
            </a:r>
            <a:r>
              <a:rPr lang="en-IN" sz="2400" dirty="0" err="1">
                <a:solidFill>
                  <a:schemeClr val="bg1"/>
                </a:solidFill>
              </a:rPr>
              <a:t>BigQuery</a:t>
            </a:r>
            <a:r>
              <a:rPr lang="en-IN" sz="2400" dirty="0">
                <a:solidFill>
                  <a:schemeClr val="bg1"/>
                </a:solidFill>
              </a:rPr>
              <a:t> for ease, Databricks for iterative heavy analytics.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algn="ctr"/>
            <a:r>
              <a:rPr lang="en-IN" sz="2400" i="1" dirty="0">
                <a:solidFill>
                  <a:srgbClr val="CC99FF"/>
                </a:solidFill>
              </a:rPr>
              <a:t>Thus, it depends on the use case!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11"/>
          <p:cNvSpPr/>
          <p:nvPr/>
        </p:nvSpPr>
        <p:spPr>
          <a:xfrm>
            <a:off x="514456" y="554592"/>
            <a:ext cx="5155049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Future Scope and Extensions</a:t>
            </a:r>
            <a:endParaRPr lang="en-US" sz="3600" dirty="0"/>
          </a:p>
        </p:txBody>
      </p:sp>
      <p:sp>
        <p:nvSpPr>
          <p:cNvPr id="15" name="Shape 12"/>
          <p:cNvSpPr/>
          <p:nvPr/>
        </p:nvSpPr>
        <p:spPr>
          <a:xfrm>
            <a:off x="430768" y="1359789"/>
            <a:ext cx="4238863" cy="2171819"/>
          </a:xfrm>
          <a:prstGeom prst="roundRect">
            <a:avLst>
              <a:gd name="adj" fmla="val 146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17616" y="1527371"/>
            <a:ext cx="376785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Predictive Modeling: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Incorporate machine learning tasks (e.g., predicting readmission) to evaluate Databricks' MLOps advantage.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4669631" y="3605072"/>
            <a:ext cx="4238863" cy="2171819"/>
          </a:xfrm>
          <a:prstGeom prst="roundRect">
            <a:avLst>
              <a:gd name="adj" fmla="val 146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897699" y="3992568"/>
            <a:ext cx="376785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Cost-Performance Analysis:</a:t>
            </a:r>
            <a:r>
              <a:rPr lang="en-US" sz="2000" dirty="0">
                <a:solidFill>
                  <a:srgbClr val="D9E1FF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20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Conduct a detailed cost breakdown on petabyte-scale datasets under different pricing tiers.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421303" y="5832979"/>
            <a:ext cx="4238863" cy="2171819"/>
          </a:xfrm>
          <a:prstGeom prst="roundRect">
            <a:avLst>
              <a:gd name="adj" fmla="val 146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17616" y="6116611"/>
            <a:ext cx="3767852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Multi-Cloud Comparison:</a:t>
            </a:r>
            <a:r>
              <a:rPr lang="en-US" sz="2000" dirty="0">
                <a:solidFill>
                  <a:srgbClr val="D9E1FF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Extend the study to include analytics platforms like Snowflake or Azure Synapse for a broader industry benchmark.</a:t>
            </a: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670AAA-9F24-3E9B-D742-E8B657FB428E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6A92EE-8C8D-0ECC-FC00-63A03B91542E}"/>
              </a:ext>
            </a:extLst>
          </p:cNvPr>
          <p:cNvSpPr txBox="1"/>
          <p:nvPr/>
        </p:nvSpPr>
        <p:spPr>
          <a:xfrm>
            <a:off x="14085869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E6624249-11C6-97E5-81A7-D034FAD7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675"/>
            <a:ext cx="5486400" cy="822960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10F499-989E-B841-C57B-66A49D0EFED1}"/>
              </a:ext>
            </a:extLst>
          </p:cNvPr>
          <p:cNvSpPr/>
          <p:nvPr/>
        </p:nvSpPr>
        <p:spPr>
          <a:xfrm>
            <a:off x="1903808" y="4516480"/>
            <a:ext cx="1503948" cy="3128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5DEB5D2-4AAB-6F50-931B-F7A7766E9966}"/>
              </a:ext>
            </a:extLst>
          </p:cNvPr>
          <p:cNvSpPr/>
          <p:nvPr/>
        </p:nvSpPr>
        <p:spPr>
          <a:xfrm flipH="1">
            <a:off x="5859378" y="2093423"/>
            <a:ext cx="1455822" cy="3128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EC83250-8A1A-CFC6-BDCB-371F1E6B99A0}"/>
              </a:ext>
            </a:extLst>
          </p:cNvPr>
          <p:cNvSpPr/>
          <p:nvPr/>
        </p:nvSpPr>
        <p:spPr>
          <a:xfrm flipH="1">
            <a:off x="5859378" y="6819308"/>
            <a:ext cx="1455822" cy="3128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D78407-8764-6553-2E7C-F3B247023D46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2BF31-6472-7D36-975B-D27C1501D4E4}"/>
              </a:ext>
            </a:extLst>
          </p:cNvPr>
          <p:cNvSpPr txBox="1"/>
          <p:nvPr/>
        </p:nvSpPr>
        <p:spPr>
          <a:xfrm>
            <a:off x="5733733" y="1747035"/>
            <a:ext cx="937418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dirty="0">
                <a:solidFill>
                  <a:srgbClr val="CC99FF"/>
                </a:solidFill>
              </a:rPr>
              <a:t>Cloud Data Platforms &amp; Documentation:</a:t>
            </a:r>
          </a:p>
          <a:p>
            <a:pPr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Google Cloud Big Query — </a:t>
            </a:r>
            <a:r>
              <a:rPr lang="en-IN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Reference</a:t>
            </a: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</a:rPr>
              <a:t>BigQuery</a:t>
            </a:r>
            <a:r>
              <a:rPr lang="en-IN" sz="2000" dirty="0">
                <a:solidFill>
                  <a:schemeClr val="bg1"/>
                </a:solidFill>
              </a:rPr>
              <a:t> Performance &amp; Compute Optimisation — </a:t>
            </a:r>
            <a:r>
              <a:rPr lang="en-IN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Practices</a:t>
            </a: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Databricks — </a:t>
            </a:r>
            <a:r>
              <a:rPr lang="en-IN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Engineering Guide</a:t>
            </a: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Databricks — </a:t>
            </a:r>
            <a:r>
              <a:rPr lang="en-IN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 Management</a:t>
            </a: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Apache Spark — </a:t>
            </a:r>
            <a:r>
              <a:rPr lang="en-IN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Window Functions Reference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000" dirty="0">
                <a:solidFill>
                  <a:srgbClr val="CC99FF"/>
                </a:solidFill>
              </a:rPr>
              <a:t>Visualization &amp; Reporting:</a:t>
            </a:r>
          </a:p>
          <a:p>
            <a:pPr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Google Looker Studio — Data Visualization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Databricks Visualization (</a:t>
            </a:r>
            <a:r>
              <a:rPr lang="en-IN" sz="2000" dirty="0" err="1">
                <a:solidFill>
                  <a:schemeClr val="bg1"/>
                </a:solidFill>
              </a:rPr>
              <a:t>Plotly</a:t>
            </a:r>
            <a:r>
              <a:rPr lang="en-IN" sz="2000" dirty="0">
                <a:solidFill>
                  <a:schemeClr val="bg1"/>
                </a:solidFill>
              </a:rPr>
              <a:t>) — </a:t>
            </a:r>
            <a:r>
              <a:rPr lang="en-IN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Docs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IN" sz="2000" dirty="0">
                <a:solidFill>
                  <a:srgbClr val="CC99FF"/>
                </a:solidFill>
              </a:rPr>
              <a:t>Dataset Source:</a:t>
            </a:r>
          </a:p>
          <a:p>
            <a:pPr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E-Commerce Events Dataset (2019–2020): Public Kaggle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006E6-E7A7-CAE5-B87F-D74A8AA8A1CC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258186C-7FA5-0A7E-D296-E85EF91E710B}"/>
              </a:ext>
            </a:extLst>
          </p:cNvPr>
          <p:cNvSpPr/>
          <p:nvPr/>
        </p:nvSpPr>
        <p:spPr>
          <a:xfrm>
            <a:off x="5783428" y="543626"/>
            <a:ext cx="4453876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chemeClr val="bg1"/>
                </a:solidFill>
              </a:rPr>
              <a:t>References/Sources</a:t>
            </a: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87B728F-741B-39BA-A3FA-54D3930C5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20BD46-091B-8E52-A712-5AD5583835C2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8249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028378" y="284567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>
              <a:lnSpc>
                <a:spcPts val="5500"/>
              </a:lnSpc>
            </a:pPr>
            <a:r>
              <a:rPr lang="en-US" sz="5400" dirty="0">
                <a:solidFill>
                  <a:srgbClr val="FFFFFF"/>
                </a:solidFill>
                <a:cs typeface="Kanit" pitchFamily="34" charset="-120"/>
              </a:rPr>
              <a:t>THANK YOU</a:t>
            </a:r>
            <a:endParaRPr lang="en-US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FCB29-A854-E88B-AF4D-CD556EF07E82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FA619-4D55-88BF-FC71-62A85207C15D}"/>
              </a:ext>
            </a:extLst>
          </p:cNvPr>
          <p:cNvSpPr txBox="1"/>
          <p:nvPr/>
        </p:nvSpPr>
        <p:spPr>
          <a:xfrm>
            <a:off x="14126965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D1166-4EAA-C59C-CC9A-82D76694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21" y="3468710"/>
            <a:ext cx="2418347" cy="2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524" y="604383"/>
            <a:ext cx="7539752" cy="1348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Introduction: Cloud Analytics for Ecommerce Big Data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8524" y="2255046"/>
            <a:ext cx="7539752" cy="2527816"/>
          </a:xfrm>
          <a:prstGeom prst="roundRect">
            <a:avLst>
              <a:gd name="adj" fmla="val 6770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44" y="2501622"/>
            <a:ext cx="121920" cy="21611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99094" y="2381377"/>
            <a:ext cx="3235643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Project Goal</a:t>
            </a:r>
            <a:endParaRPr lang="en-US" sz="2500" dirty="0">
              <a:solidFill>
                <a:srgbClr val="CC99FF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609040" y="2782335"/>
            <a:ext cx="7316446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  <a:cs typeface="Martel Sans Light" panose="020B0604020202020204" charset="0"/>
              </a:rPr>
              <a:t>To evaluate and compare the performance and visualization efficiency of Google BigQuery (serverless) and Databricks Spark SQL (cluster-based) for cloud-based big data analytics on an e-commerce dataset, focusing on query execution time, scalability, and insight visualization using looker studio and python.</a:t>
            </a:r>
            <a:endParaRPr lang="en-US" sz="1800" dirty="0">
              <a:solidFill>
                <a:schemeClr val="bg1"/>
              </a:solidFill>
              <a:cs typeface="Martel Sans Light" panose="020B060402020202020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8524" y="4902076"/>
            <a:ext cx="7539752" cy="2810690"/>
          </a:xfrm>
          <a:prstGeom prst="roundRect">
            <a:avLst>
              <a:gd name="adj" fmla="val 578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95" y="5085499"/>
            <a:ext cx="121920" cy="25278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09040" y="5093347"/>
            <a:ext cx="3635454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CC99FF"/>
                </a:solidFill>
                <a:ea typeface="Kanit" pitchFamily="34" charset="-122"/>
                <a:cs typeface="Kanit" pitchFamily="34" charset="-120"/>
              </a:rPr>
              <a:t>Importance of E-commerce</a:t>
            </a:r>
            <a:endParaRPr lang="en-US" sz="2500" dirty="0">
              <a:solidFill>
                <a:srgbClr val="CC99FF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6609040" y="5612788"/>
            <a:ext cx="6929199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chemeClr val="bg1"/>
                </a:solidFill>
              </a:rPr>
              <a:t>E-commerce is one of the largest data-generating industries today, offering real-time insights into customer behavior and sales trends.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It helps businesses optimize pricing, marketing, and inventory through data analytics. Studying e-commerce data demonstrates how big data tools handle large, dynamic, and transaction-heavy datasets effectively.</a:t>
            </a:r>
            <a:endParaRPr lang="en-US" sz="1800" dirty="0">
              <a:solidFill>
                <a:schemeClr val="bg1"/>
              </a:solidFill>
              <a:cs typeface="Martel Sans Light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F9A3D-6F46-E43C-A5D4-821DC1AF74EE}"/>
              </a:ext>
            </a:extLst>
          </p:cNvPr>
          <p:cNvSpPr/>
          <p:nvPr/>
        </p:nvSpPr>
        <p:spPr>
          <a:xfrm>
            <a:off x="12668036" y="7778073"/>
            <a:ext cx="1962364" cy="369333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F5F80-7D94-CDFA-4315-7BFC8463F6CA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579" y="817959"/>
            <a:ext cx="7807643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Platform Genesis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77438" y="1544419"/>
            <a:ext cx="780764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Both BigQuery and Databricks emerged from the need to manage and query massive datasets efficiently using distributed computing paradigms.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10046970" y="3053001"/>
            <a:ext cx="22860" cy="4358640"/>
          </a:xfrm>
          <a:prstGeom prst="roundRect">
            <a:avLst>
              <a:gd name="adj" fmla="val 125274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689153" y="3256240"/>
            <a:ext cx="381833" cy="22860"/>
          </a:xfrm>
          <a:prstGeom prst="roundRect">
            <a:avLst>
              <a:gd name="adj" fmla="val 125274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5961323" y="3118604"/>
            <a:ext cx="333341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u="sng" dirty="0">
                <a:solidFill>
                  <a:schemeClr val="accent2"/>
                </a:solidFill>
                <a:ea typeface="Kanit" pitchFamily="34" charset="-122"/>
                <a:cs typeface="Kanit" pitchFamily="34" charset="-120"/>
              </a:rPr>
              <a:t>2011: Google BigQuery Launch</a:t>
            </a:r>
            <a:endParaRPr lang="en-US" sz="1750" u="sng" dirty="0">
              <a:solidFill>
                <a:schemeClr val="accent2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6154579" y="3513773"/>
            <a:ext cx="3140154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Introduced by Google as a serverless, highly scalable, and cost-effective enterprise data warehouse running on the Dremel engine.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045814" y="4401741"/>
            <a:ext cx="381833" cy="22860"/>
          </a:xfrm>
          <a:prstGeom prst="roundRect">
            <a:avLst>
              <a:gd name="adj" fmla="val 125274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0822067" y="4264104"/>
            <a:ext cx="3033236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FFFF00"/>
                </a:solidFill>
                <a:ea typeface="Kanit" pitchFamily="34" charset="-122"/>
                <a:cs typeface="Kanit" pitchFamily="34" charset="-120"/>
              </a:rPr>
              <a:t>2013: Databricks Founding</a:t>
            </a:r>
            <a:endParaRPr lang="en-US" sz="1750" u="sng" dirty="0">
              <a:solidFill>
                <a:srgbClr val="FFFF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10822067" y="4659273"/>
            <a:ext cx="3140154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Founded by the creators of Apache Spark. Focused on unifying data engineering, data science, and machine learning workloads on a single platform.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9689153" y="5626418"/>
            <a:ext cx="381833" cy="22860"/>
          </a:xfrm>
          <a:prstGeom prst="roundRect">
            <a:avLst>
              <a:gd name="adj" fmla="val 125274"/>
            </a:avLst>
          </a:prstGeom>
          <a:solidFill>
            <a:schemeClr val="bg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0"/>
          <p:cNvSpPr/>
          <p:nvPr/>
        </p:nvSpPr>
        <p:spPr>
          <a:xfrm>
            <a:off x="6364724" y="5488781"/>
            <a:ext cx="2930009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u="sng" dirty="0">
                <a:solidFill>
                  <a:srgbClr val="00B0F0"/>
                </a:solidFill>
                <a:ea typeface="Kanit" pitchFamily="34" charset="-122"/>
                <a:cs typeface="Kanit" pitchFamily="34" charset="-120"/>
              </a:rPr>
              <a:t>Modern Distributed Analytics</a:t>
            </a:r>
            <a:endParaRPr lang="en-US" sz="1750" u="sng" dirty="0">
              <a:solidFill>
                <a:srgbClr val="00B0F0"/>
              </a:solidFill>
            </a:endParaRPr>
          </a:p>
        </p:txBody>
      </p:sp>
      <p:sp>
        <p:nvSpPr>
          <p:cNvPr id="17" name="Text 11"/>
          <p:cNvSpPr/>
          <p:nvPr/>
        </p:nvSpPr>
        <p:spPr>
          <a:xfrm>
            <a:off x="6154579" y="5883950"/>
            <a:ext cx="3140154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Both platforms have evolved to become central components in modern cloud data architectures, offering petabyte-scale analysis capabilities.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C05BAA-51C6-16BE-DE33-288F9B5EE0B9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EB6-581E-6802-02DA-1FED5F59BD9D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061" y="400044"/>
            <a:ext cx="7634883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2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Technology Overview and Architectural Comparison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" y="403432"/>
            <a:ext cx="13650278" cy="59762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02244" y="3427809"/>
            <a:ext cx="1600963" cy="350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738376" y="5552580"/>
            <a:ext cx="2910842" cy="59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In-memory distributed compute</a:t>
            </a:r>
            <a:endParaRPr lang="en-US" sz="2400" b="1" dirty="0">
              <a:solidFill>
                <a:srgbClr val="CC99FF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3447" y="5179896"/>
            <a:ext cx="366542" cy="3665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41794" y="1045177"/>
            <a:ext cx="2976997" cy="29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Clustered Spark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execution</a:t>
            </a:r>
            <a:endParaRPr lang="en-US" sz="2400" b="1" dirty="0">
              <a:solidFill>
                <a:srgbClr val="CC99FF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1923" y="1598196"/>
            <a:ext cx="371091" cy="3710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22381" y="5476175"/>
            <a:ext cx="2897611" cy="59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400" b="1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Separated storage and compute</a:t>
            </a:r>
            <a:endParaRPr lang="en-US" sz="2400" b="1" dirty="0">
              <a:solidFill>
                <a:srgbClr val="CC99FF"/>
              </a:solidFill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8379" y="5205738"/>
            <a:ext cx="366543" cy="3665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2624" y="1185829"/>
            <a:ext cx="2897611" cy="5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400" b="1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Serverless Dremel SQL engine</a:t>
            </a:r>
            <a:endParaRPr lang="en-US" sz="2400" b="1" dirty="0">
              <a:solidFill>
                <a:srgbClr val="CC99FF"/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3104" y="1600471"/>
            <a:ext cx="366543" cy="36654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93903" y="6542245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Engine: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 Dremel (SQL-based MPP).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493903" y="6815136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Architecture:</a:t>
            </a:r>
            <a:r>
              <a:rPr lang="en-US" sz="1400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Serverless; computation and storage are separated.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493903" y="7088027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Data Storage:</a:t>
            </a:r>
            <a:r>
              <a:rPr lang="en-US" sz="1400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Columnar storage for optimized analytical queries.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493903" y="7360919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Key Benefit</a:t>
            </a:r>
            <a:r>
              <a:rPr lang="en-US" sz="1400" b="1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 Zero-management and automatic scaling.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 13"/>
          <p:cNvSpPr/>
          <p:nvPr/>
        </p:nvSpPr>
        <p:spPr>
          <a:xfrm>
            <a:off x="7621867" y="6568043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Engine</a:t>
            </a:r>
            <a:r>
              <a:rPr lang="en-US" sz="1400" b="1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 Apache Spark (unified analytics engine).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 14"/>
          <p:cNvSpPr/>
          <p:nvPr/>
        </p:nvSpPr>
        <p:spPr>
          <a:xfrm>
            <a:off x="7621867" y="6840934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Architecture</a:t>
            </a:r>
            <a:r>
              <a:rPr lang="en-US" sz="1400" b="1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 Cluster-based; requires cluster configuration and management.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727D4A-3DA7-B8AC-27DB-8962487CEA8B}"/>
              </a:ext>
            </a:extLst>
          </p:cNvPr>
          <p:cNvSpPr/>
          <p:nvPr/>
        </p:nvSpPr>
        <p:spPr>
          <a:xfrm>
            <a:off x="4586591" y="2315532"/>
            <a:ext cx="2561715" cy="250365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2" name="Text 15"/>
          <p:cNvSpPr/>
          <p:nvPr/>
        </p:nvSpPr>
        <p:spPr>
          <a:xfrm>
            <a:off x="7621867" y="7113825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Data Storage:</a:t>
            </a:r>
            <a:r>
              <a:rPr lang="en-US" sz="1400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Uses Delta Lake, transactional data layer; in-memory processing.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 16"/>
          <p:cNvSpPr/>
          <p:nvPr/>
        </p:nvSpPr>
        <p:spPr>
          <a:xfrm>
            <a:off x="7621867" y="7386717"/>
            <a:ext cx="66544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7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Key Benefit:</a:t>
            </a:r>
            <a:r>
              <a:rPr lang="en-US" sz="1400" dirty="0">
                <a:solidFill>
                  <a:schemeClr val="bg1"/>
                </a:solidFill>
                <a:highlight>
                  <a:srgbClr val="7030A0"/>
                </a:highlight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High flexibility and control over compute resources.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CA58DF-2E1A-FA48-EFC9-261C39F3E8F5}"/>
              </a:ext>
            </a:extLst>
          </p:cNvPr>
          <p:cNvSpPr/>
          <p:nvPr/>
        </p:nvSpPr>
        <p:spPr>
          <a:xfrm>
            <a:off x="12668036" y="7660553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BDE21A9-408B-99FA-A0EB-00B56BB69E1E}"/>
              </a:ext>
            </a:extLst>
          </p:cNvPr>
          <p:cNvSpPr/>
          <p:nvPr/>
        </p:nvSpPr>
        <p:spPr>
          <a:xfrm>
            <a:off x="7621867" y="2330528"/>
            <a:ext cx="2561715" cy="250365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4" name="Text 1"/>
          <p:cNvSpPr/>
          <p:nvPr/>
        </p:nvSpPr>
        <p:spPr>
          <a:xfrm>
            <a:off x="4902316" y="2692152"/>
            <a:ext cx="1924379" cy="976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2"/>
                </a:solidFill>
                <a:ea typeface="Kanit" pitchFamily="34" charset="-122"/>
                <a:cs typeface="Martel Sans Light" panose="020B0604020202020204" charset="0"/>
              </a:rPr>
              <a:t>Google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2"/>
                </a:solidFill>
                <a:ea typeface="Kanit" pitchFamily="34" charset="-122"/>
                <a:cs typeface="Martel Sans Light" panose="020B0604020202020204" charset="0"/>
              </a:rPr>
              <a:t>Big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2"/>
                </a:solidFill>
                <a:ea typeface="Kanit" pitchFamily="34" charset="-122"/>
                <a:cs typeface="Martel Sans Light" panose="020B0604020202020204" charset="0"/>
              </a:rPr>
              <a:t> Query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5441CCDB-6954-1028-9D80-FFD4D510F8E2}"/>
              </a:ext>
            </a:extLst>
          </p:cNvPr>
          <p:cNvSpPr/>
          <p:nvPr/>
        </p:nvSpPr>
        <p:spPr>
          <a:xfrm>
            <a:off x="7940534" y="2939741"/>
            <a:ext cx="1924379" cy="976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2"/>
                </a:solidFill>
                <a:ea typeface="Kanit" pitchFamily="34" charset="-122"/>
                <a:cs typeface="Martel Sans Light" panose="020B0604020202020204" charset="0"/>
              </a:rPr>
              <a:t>Data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2"/>
                </a:solidFill>
                <a:ea typeface="Kanit" pitchFamily="34" charset="-122"/>
                <a:cs typeface="Martel Sans Light" panose="020B0604020202020204" charset="0"/>
              </a:rPr>
              <a:t>Bricks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D82C87-D391-E761-9705-39CFD76C4C7A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820" y="665083"/>
            <a:ext cx="7828359" cy="110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Primary Use Cases and Application Focus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845701" y="1751528"/>
            <a:ext cx="275463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D9E1FF"/>
                </a:solidFill>
                <a:ea typeface="Kanit" pitchFamily="34" charset="-122"/>
                <a:cs typeface="Kanit" pitchFamily="34" charset="-120"/>
              </a:rPr>
              <a:t>Google BigQuery Focus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45701" y="2195988"/>
            <a:ext cx="745259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Ideal for high-speed, interactive analytics, and Business Intelligence (BI) tools. Excellent for dashboards and SQL queries on structured data.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5701" y="2910244"/>
            <a:ext cx="745259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Fast Analytics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701" y="3276719"/>
            <a:ext cx="745259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Interactive Dashboards (Looker)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5701" y="3643193"/>
            <a:ext cx="745259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Retail Inventory Analysis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7820" y="4805027"/>
            <a:ext cx="7828359" cy="3106522"/>
          </a:xfrm>
          <a:prstGeom prst="rect">
            <a:avLst/>
          </a:prstGeom>
          <a:solidFill>
            <a:srgbClr val="2F2B54"/>
          </a:solidFill>
          <a:ln/>
        </p:spPr>
        <p:txBody>
          <a:bodyPr/>
          <a:lstStyle/>
          <a:p>
            <a:r>
              <a:rPr lang="en-US" sz="2400" b="1" u="sng" dirty="0">
                <a:solidFill>
                  <a:srgbClr val="CC99FF"/>
                </a:solidFill>
              </a:rPr>
              <a:t>Databricks:</a:t>
            </a:r>
          </a:p>
          <a:p>
            <a:endParaRPr lang="en-US" sz="24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Better for handling very large and complex data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Built on Spark, so it can process and clean data, train ML models, and handle continuous pipelines.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Used for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Preparing and cleaning big datasets (data engineering)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Building AI or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Detecting fraud or predicting customer behavior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4025F-2D78-9A85-0B88-36BC51F6C57A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DE3CC-3E79-58F9-ED24-D19F8F58BB0D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74B65205-66A5-065B-3075-89B632458DAE}"/>
              </a:ext>
            </a:extLst>
          </p:cNvPr>
          <p:cNvSpPr/>
          <p:nvPr/>
        </p:nvSpPr>
        <p:spPr>
          <a:xfrm>
            <a:off x="657814" y="1440486"/>
            <a:ext cx="7828359" cy="3201089"/>
          </a:xfrm>
          <a:prstGeom prst="rect">
            <a:avLst/>
          </a:prstGeom>
          <a:solidFill>
            <a:srgbClr val="2F2B54"/>
          </a:solidFill>
          <a:ln/>
        </p:spPr>
        <p:txBody>
          <a:bodyPr/>
          <a:lstStyle/>
          <a:p>
            <a:r>
              <a:rPr lang="en-US" sz="2400" b="1" u="sng" dirty="0">
                <a:solidFill>
                  <a:srgbClr val="CC99FF"/>
                </a:solidFill>
              </a:rPr>
              <a:t>BigQuery:</a:t>
            </a:r>
          </a:p>
          <a:p>
            <a:endParaRPr lang="en-US" sz="24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Great for fast data analysis and dashboards.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Fully managed, so you don’t need to worry about servers, you just write SQL and get results quickly.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Used for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Analyzing data instantly and find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Building interactive dashboards using tools like Looker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Tracking things like sales or inventory performance in real time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20A994-B516-9EDA-9310-8E6ED5C6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38236"/>
              </p:ext>
            </p:extLst>
          </p:nvPr>
        </p:nvGraphicFramePr>
        <p:xfrm>
          <a:off x="1006475" y="3749982"/>
          <a:ext cx="12617450" cy="3749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308725">
                  <a:extLst>
                    <a:ext uri="{9D8B030D-6E8A-4147-A177-3AD203B41FA5}">
                      <a16:colId xmlns:a16="http://schemas.microsoft.com/office/drawing/2014/main" val="2324220373"/>
                    </a:ext>
                  </a:extLst>
                </a:gridCol>
                <a:gridCol w="6308725">
                  <a:extLst>
                    <a:ext uri="{9D8B030D-6E8A-4147-A177-3AD203B41FA5}">
                      <a16:colId xmlns:a16="http://schemas.microsoft.com/office/drawing/2014/main" val="2515051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i="1" dirty="0">
                          <a:solidFill>
                            <a:schemeClr val="bg1"/>
                          </a:solidFill>
                        </a:rPr>
                        <a:t>Column Name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i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89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event_time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Timestamp of the event (UTC)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028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event_type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Type of event (e.g., view, purchase)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4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product_id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Unique ID for each product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342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category_id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Numeric ID for product category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718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category_code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Readable category name (e.g., “electronics.smartphone”)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21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brand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Product brand (e.g., apple, samsung)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45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price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Product price (float)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8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chemeClr val="bg1"/>
                          </a:solidFill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Permanent ID of the user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57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user_session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Temporary session ID (resets after inactivity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6455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A9FDF5C-F083-644C-5FF9-2158603B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14" y="2406904"/>
            <a:ext cx="66717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cs typeface="Martel Sans Light" panose="020B0604020202020204" charset="0"/>
              </a:rPr>
              <a:t>Rows: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Martel Sans Light" panose="020B0604020202020204" charset="0"/>
              </a:rPr>
              <a:t>Millions of events (each event = one product interaction or purchase)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Martel Sans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B5498-82A3-C20B-F60A-387C7B4C9CAF}"/>
              </a:ext>
            </a:extLst>
          </p:cNvPr>
          <p:cNvSpPr txBox="1"/>
          <p:nvPr/>
        </p:nvSpPr>
        <p:spPr>
          <a:xfrm>
            <a:off x="431514" y="304496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cs typeface="Martel Sans Light" panose="020B0604020202020204" charset="0"/>
              </a:rPr>
              <a:t>Columns: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2399F-74DC-5270-11B0-CF0E939A0606}"/>
              </a:ext>
            </a:extLst>
          </p:cNvPr>
          <p:cNvSpPr txBox="1"/>
          <p:nvPr/>
        </p:nvSpPr>
        <p:spPr>
          <a:xfrm>
            <a:off x="431514" y="1745229"/>
            <a:ext cx="1356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Martel Sans Light" panose="020B0604020202020204" charset="0"/>
              </a:rPr>
              <a:t>The dataset represents </a:t>
            </a:r>
            <a:r>
              <a:rPr lang="en-US" dirty="0">
                <a:solidFill>
                  <a:schemeClr val="bg1"/>
                </a:solidFill>
              </a:rPr>
              <a:t>7-month log of online store transactions : </a:t>
            </a:r>
            <a:r>
              <a:rPr lang="en-US" dirty="0">
                <a:solidFill>
                  <a:schemeClr val="bg1"/>
                </a:solidFill>
                <a:cs typeface="Martel Sans Light" panose="020B0604020202020204" charset="0"/>
              </a:rPr>
              <a:t>user behavior, allowing analysis of purchases, sessions, revenue patterns, and anomalies, basically </a:t>
            </a:r>
            <a:r>
              <a:rPr lang="en-US" dirty="0">
                <a:solidFill>
                  <a:schemeClr val="bg1"/>
                </a:solidFill>
              </a:rPr>
              <a:t>it has tracked what users bought, when, and for how much, across many brands and categories.</a:t>
            </a:r>
            <a:endParaRPr lang="en-IN" dirty="0">
              <a:solidFill>
                <a:schemeClr val="bg1"/>
              </a:solidFill>
              <a:cs typeface="Martel Sans Light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95BB6-0ED8-1B9F-EB7C-860F7D0E468E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71BC8-820E-F1DD-513C-9334549D4E7A}"/>
              </a:ext>
            </a:extLst>
          </p:cNvPr>
          <p:cNvSpPr txBox="1"/>
          <p:nvPr/>
        </p:nvSpPr>
        <p:spPr>
          <a:xfrm>
            <a:off x="3657600" y="1099095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highlight>
                  <a:srgbClr val="7030A0"/>
                </a:highlight>
                <a:cs typeface="Martel Sans Light" panose="020B0604020202020204" charset="0"/>
              </a:rPr>
              <a:t>“ E-commerce event data (Oct 2019–Apr 2020) ”</a:t>
            </a:r>
            <a:endParaRPr lang="en-IN" sz="2400" i="1" dirty="0">
              <a:solidFill>
                <a:schemeClr val="bg1"/>
              </a:solidFill>
              <a:highlight>
                <a:srgbClr val="7030A0"/>
              </a:highlight>
              <a:cs typeface="Martel Sans Ligh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E3169-6434-5D92-EC62-B4CF44E37859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1C166869-AD27-B5A1-B2BB-AC4C7645A459}"/>
              </a:ext>
            </a:extLst>
          </p:cNvPr>
          <p:cNvSpPr/>
          <p:nvPr/>
        </p:nvSpPr>
        <p:spPr>
          <a:xfrm>
            <a:off x="482549" y="419972"/>
            <a:ext cx="7828359" cy="1105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Dataset Information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740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669" y="464106"/>
            <a:ext cx="7035046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Dataset and Experimental Methodology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590669" y="1328679"/>
            <a:ext cx="2382679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The Dataset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90669" y="1794406"/>
            <a:ext cx="12776010" cy="140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solidFill>
                  <a:srgbClr val="CC99FF"/>
                </a:solidFill>
                <a:ea typeface="Martel Sans Light" pitchFamily="34" charset="-122"/>
                <a:cs typeface="Martel Sans Light" pitchFamily="34" charset="-120"/>
              </a:rPr>
              <a:t>Dataset:</a:t>
            </a:r>
            <a:r>
              <a:rPr lang="en-US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E-commerce event data (Oct 2019–Apr 2020)</a:t>
            </a:r>
          </a:p>
          <a:p>
            <a:pPr>
              <a:lnSpc>
                <a:spcPts val="21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100"/>
              </a:lnSpc>
            </a:pPr>
            <a:r>
              <a:rPr lang="en-US" dirty="0">
                <a:solidFill>
                  <a:srgbClr val="CC99FF"/>
                </a:solidFill>
              </a:rPr>
              <a:t>Size</a:t>
            </a:r>
            <a:r>
              <a:rPr lang="en-US" dirty="0">
                <a:solidFill>
                  <a:schemeClr val="bg1"/>
                </a:solidFill>
              </a:rPr>
              <a:t>: Tens of GBs (millions of rows).</a:t>
            </a:r>
          </a:p>
        </p:txBody>
      </p:sp>
      <p:sp>
        <p:nvSpPr>
          <p:cNvPr id="8" name="Shape 6"/>
          <p:cNvSpPr/>
          <p:nvPr/>
        </p:nvSpPr>
        <p:spPr>
          <a:xfrm>
            <a:off x="383262" y="1334214"/>
            <a:ext cx="22860" cy="1569244"/>
          </a:xfrm>
          <a:prstGeom prst="rect">
            <a:avLst/>
          </a:prstGeom>
          <a:solidFill>
            <a:srgbClr val="FD50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86965" y="2929631"/>
            <a:ext cx="6640116" cy="506254"/>
          </a:xfrm>
          <a:prstGeom prst="roundRect">
            <a:avLst>
              <a:gd name="adj" fmla="val 480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459" y="3056075"/>
            <a:ext cx="253127" cy="25312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814279" y="3604596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7030A0"/>
                </a:highlight>
                <a:ea typeface="Kanit" pitchFamily="34" charset="-122"/>
                <a:cs typeface="Kanit" pitchFamily="34" charset="-120"/>
              </a:rPr>
              <a:t>Data Ingestion</a:t>
            </a:r>
            <a:endParaRPr lang="en-US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12" name="Text 9"/>
          <p:cNvSpPr/>
          <p:nvPr/>
        </p:nvSpPr>
        <p:spPr>
          <a:xfrm>
            <a:off x="655677" y="3954044"/>
            <a:ext cx="630269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Upload to respective cloud storage: GCS (for GBQ) and DBFS (for Databricks).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95792" y="2929631"/>
            <a:ext cx="6640235" cy="506254"/>
          </a:xfrm>
          <a:prstGeom prst="roundRect">
            <a:avLst>
              <a:gd name="adj" fmla="val 480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9287" y="3056075"/>
            <a:ext cx="253127" cy="25312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939348" y="3597351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7030A0"/>
                </a:highlight>
                <a:ea typeface="Kanit" pitchFamily="34" charset="-122"/>
                <a:cs typeface="Kanit" pitchFamily="34" charset="-120"/>
              </a:rPr>
              <a:t>Pre-processing</a:t>
            </a:r>
            <a:endParaRPr lang="en-US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16" name="Text 12"/>
          <p:cNvSpPr/>
          <p:nvPr/>
        </p:nvSpPr>
        <p:spPr>
          <a:xfrm>
            <a:off x="7464504" y="3954044"/>
            <a:ext cx="630281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Standardized cleaning, feature engineering, and type casting were performed identically across both platforms.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Shape 13"/>
          <p:cNvSpPr/>
          <p:nvPr/>
        </p:nvSpPr>
        <p:spPr>
          <a:xfrm>
            <a:off x="486965" y="4831535"/>
            <a:ext cx="6640116" cy="506254"/>
          </a:xfrm>
          <a:prstGeom prst="roundRect">
            <a:avLst>
              <a:gd name="adj" fmla="val 480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0459" y="4957979"/>
            <a:ext cx="253127" cy="25312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3044305" y="5506500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7030A0"/>
                </a:highlight>
                <a:ea typeface="Kanit" pitchFamily="34" charset="-122"/>
                <a:cs typeface="Kanit" pitchFamily="34" charset="-120"/>
              </a:rPr>
              <a:t>Query Execution</a:t>
            </a:r>
            <a:endParaRPr lang="en-US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20" name="Text 15"/>
          <p:cNvSpPr/>
          <p:nvPr/>
        </p:nvSpPr>
        <p:spPr>
          <a:xfrm>
            <a:off x="655677" y="5855949"/>
            <a:ext cx="6302693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Eight identical, complex analytical SQL queries were executed to capture average performance metrics.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Shape 16"/>
          <p:cNvSpPr/>
          <p:nvPr/>
        </p:nvSpPr>
        <p:spPr>
          <a:xfrm>
            <a:off x="7295792" y="4831535"/>
            <a:ext cx="6640235" cy="506254"/>
          </a:xfrm>
          <a:prstGeom prst="roundRect">
            <a:avLst>
              <a:gd name="adj" fmla="val 480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9287" y="4957979"/>
            <a:ext cx="253127" cy="25312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939348" y="5472968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7030A0"/>
                </a:highlight>
                <a:ea typeface="Kanit" pitchFamily="34" charset="-122"/>
                <a:cs typeface="Kanit" pitchFamily="34" charset="-120"/>
              </a:rPr>
              <a:t>Metric Recording</a:t>
            </a:r>
            <a:endParaRPr lang="en-US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24" name="Text 18"/>
          <p:cNvSpPr/>
          <p:nvPr/>
        </p:nvSpPr>
        <p:spPr>
          <a:xfrm>
            <a:off x="7464504" y="5855949"/>
            <a:ext cx="630281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chemeClr val="bg1"/>
                </a:solidFill>
                <a:ea typeface="Martel Sans Light" pitchFamily="34" charset="-122"/>
                <a:cs typeface="Martel Sans Light" pitchFamily="34" charset="-120"/>
              </a:rPr>
              <a:t>Metrics recorded included query execution time (latency), bytes processed, and platform scalability observed.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0FC7D-1058-023F-6BE8-9B1E121783F9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6" name="Shape 16">
            <a:extLst>
              <a:ext uri="{FF2B5EF4-FFF2-40B4-BE49-F238E27FC236}">
                <a16:creationId xmlns:a16="http://schemas.microsoft.com/office/drawing/2014/main" id="{09649C48-566D-35B8-FCA9-900A7C671D01}"/>
              </a:ext>
            </a:extLst>
          </p:cNvPr>
          <p:cNvSpPr/>
          <p:nvPr/>
        </p:nvSpPr>
        <p:spPr>
          <a:xfrm>
            <a:off x="4060090" y="6548878"/>
            <a:ext cx="6640235" cy="506254"/>
          </a:xfrm>
          <a:prstGeom prst="roundRect">
            <a:avLst>
              <a:gd name="adj" fmla="val 480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C838BA14-D698-29F8-3870-83B57DF76F69}"/>
              </a:ext>
            </a:extLst>
          </p:cNvPr>
          <p:cNvSpPr/>
          <p:nvPr/>
        </p:nvSpPr>
        <p:spPr>
          <a:xfrm>
            <a:off x="5029791" y="7309418"/>
            <a:ext cx="630281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IN" sz="1600" dirty="0">
              <a:solidFill>
                <a:schemeClr val="bg2"/>
              </a:solidFill>
              <a:cs typeface="Martel Sans Light" panose="020B0604020202020204" charset="0"/>
            </a:endParaRPr>
          </a:p>
          <a:p>
            <a:r>
              <a:rPr lang="en-IN" sz="1600" dirty="0">
                <a:solidFill>
                  <a:schemeClr val="bg2"/>
                </a:solidFill>
                <a:cs typeface="Martel Sans Light" panose="020B0604020202020204" charset="0"/>
              </a:rPr>
              <a:t>Visualisation performed using Looker studio and Python</a:t>
            </a:r>
          </a:p>
        </p:txBody>
      </p:sp>
      <p:pic>
        <p:nvPicPr>
          <p:cNvPr id="28" name="Image 2" descr="preencoded.png">
            <a:extLst>
              <a:ext uri="{FF2B5EF4-FFF2-40B4-BE49-F238E27FC236}">
                <a16:creationId xmlns:a16="http://schemas.microsoft.com/office/drawing/2014/main" id="{5C0263B1-DE38-9857-A378-1961A01B6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4992" y="6675441"/>
            <a:ext cx="253127" cy="253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26004-6EF8-EFB6-D065-45A7546DAFD4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4D4ED9F7-3277-7B34-2BDA-5FA30FBF10FC}"/>
              </a:ext>
            </a:extLst>
          </p:cNvPr>
          <p:cNvSpPr/>
          <p:nvPr/>
        </p:nvSpPr>
        <p:spPr>
          <a:xfrm>
            <a:off x="6634324" y="7224146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7030A0"/>
                </a:highlight>
                <a:ea typeface="Kanit" pitchFamily="34" charset="-122"/>
                <a:cs typeface="Kanit" pitchFamily="34" charset="-120"/>
              </a:rPr>
              <a:t>Visualization </a:t>
            </a:r>
            <a:endParaRPr lang="en-US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641" y="482273"/>
            <a:ext cx="595479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SQL Queries</a:t>
            </a:r>
            <a:endParaRPr 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8C7C94-CCB6-CED7-B588-64FEF15F381C}"/>
              </a:ext>
            </a:extLst>
          </p:cNvPr>
          <p:cNvSpPr/>
          <p:nvPr/>
        </p:nvSpPr>
        <p:spPr>
          <a:xfrm>
            <a:off x="12791326" y="7673126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16FA50-BA4A-3969-AA0F-D596B0A7C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59676"/>
              </p:ext>
            </p:extLst>
          </p:nvPr>
        </p:nvGraphicFramePr>
        <p:xfrm>
          <a:off x="1129765" y="4651383"/>
          <a:ext cx="12617450" cy="365760"/>
        </p:xfrm>
        <a:graphic>
          <a:graphicData uri="http://schemas.openxmlformats.org/drawingml/2006/table">
            <a:tbl>
              <a:tblPr/>
              <a:tblGrid>
                <a:gridCol w="12617450">
                  <a:extLst>
                    <a:ext uri="{9D8B030D-6E8A-4147-A177-3AD203B41FA5}">
                      <a16:colId xmlns:a16="http://schemas.microsoft.com/office/drawing/2014/main" val="3512219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8189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959A4E-FE11-3F65-DCB7-86D8A3310205}"/>
              </a:ext>
            </a:extLst>
          </p:cNvPr>
          <p:cNvSpPr txBox="1"/>
          <p:nvPr/>
        </p:nvSpPr>
        <p:spPr>
          <a:xfrm>
            <a:off x="341641" y="1209818"/>
            <a:ext cx="1088033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1 — Daily Revenue Trend: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Tracks total revenue and orders over time to identify daily sales patterns and peaks.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2 — Category × Brand Aggregation: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Analyzes which brand–category pairs generate the highest revenue and sales volume.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3 — User-Level Monetization: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Measures total spending, purchase frequency, and average order value per user.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4 — Session Analytics: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Evaluates session engagement — number of items and total spend per user session.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5 — Trend + Anomaly Detection: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Detects unusual spikes or dips in revenue using a rolling 7-day z-score method.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6 — Scalability Test: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Tests how BigQuery and Databricks perform when query size or date range increases.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7 — Top-K Products by Revenue: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Identifies the most profitable products contributing highest overall sales.</a:t>
            </a:r>
          </a:p>
          <a:p>
            <a:pPr>
              <a:buNone/>
            </a:pPr>
            <a:endParaRPr lang="en-US" dirty="0">
              <a:solidFill>
                <a:schemeClr val="bg2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chemeClr val="bg2"/>
                </a:solidFill>
                <a:highlight>
                  <a:srgbClr val="7030A0"/>
                </a:highlight>
              </a:rPr>
              <a:t>8 — Brand-Level Outlier Analysis: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Detects brands with abnormal revenue fluctuations or inconsistent sales trends.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152DD-21B0-51E8-C483-9B078EC4A5D5}"/>
              </a:ext>
            </a:extLst>
          </p:cNvPr>
          <p:cNvSpPr txBox="1"/>
          <p:nvPr/>
        </p:nvSpPr>
        <p:spPr>
          <a:xfrm>
            <a:off x="14219433" y="652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F852A3-AE1B-FF06-8470-8AE9CDC581D1}"/>
              </a:ext>
            </a:extLst>
          </p:cNvPr>
          <p:cNvCxnSpPr/>
          <p:nvPr/>
        </p:nvCxnSpPr>
        <p:spPr>
          <a:xfrm>
            <a:off x="341641" y="1933588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189571-4C3A-E3B7-587C-0F402D90B5C8}"/>
              </a:ext>
            </a:extLst>
          </p:cNvPr>
          <p:cNvCxnSpPr/>
          <p:nvPr/>
        </p:nvCxnSpPr>
        <p:spPr>
          <a:xfrm>
            <a:off x="341641" y="2815453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CB8934-EE76-7008-CE9D-5FB88D904632}"/>
              </a:ext>
            </a:extLst>
          </p:cNvPr>
          <p:cNvCxnSpPr/>
          <p:nvPr/>
        </p:nvCxnSpPr>
        <p:spPr>
          <a:xfrm>
            <a:off x="341641" y="3627111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372DD9-2860-71C5-CFF6-C8604FD354FA}"/>
              </a:ext>
            </a:extLst>
          </p:cNvPr>
          <p:cNvCxnSpPr/>
          <p:nvPr/>
        </p:nvCxnSpPr>
        <p:spPr>
          <a:xfrm>
            <a:off x="341641" y="4428496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BF3A37-1111-9A62-E48B-DFB2CC00ED94}"/>
              </a:ext>
            </a:extLst>
          </p:cNvPr>
          <p:cNvCxnSpPr/>
          <p:nvPr/>
        </p:nvCxnSpPr>
        <p:spPr>
          <a:xfrm>
            <a:off x="341641" y="5219606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380612-151F-B2AA-51B7-F7CB26F81765}"/>
              </a:ext>
            </a:extLst>
          </p:cNvPr>
          <p:cNvCxnSpPr/>
          <p:nvPr/>
        </p:nvCxnSpPr>
        <p:spPr>
          <a:xfrm>
            <a:off x="341641" y="6051813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2C5A08-E908-9D42-E94B-EDEDDB58E7C1}"/>
              </a:ext>
            </a:extLst>
          </p:cNvPr>
          <p:cNvCxnSpPr/>
          <p:nvPr/>
        </p:nvCxnSpPr>
        <p:spPr>
          <a:xfrm>
            <a:off x="341641" y="6894294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2647EE-B547-5DEA-B647-F71A923548B4}"/>
              </a:ext>
            </a:extLst>
          </p:cNvPr>
          <p:cNvCxnSpPr/>
          <p:nvPr/>
        </p:nvCxnSpPr>
        <p:spPr>
          <a:xfrm>
            <a:off x="341641" y="7747048"/>
            <a:ext cx="7990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983A-60E3-2386-9D4A-F0E1DAB1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72" y="1754662"/>
            <a:ext cx="8827655" cy="5583303"/>
          </a:xfrm>
          <a:prstGeom prst="rect">
            <a:avLst/>
          </a:prstGeom>
          <a:ln w="57150">
            <a:solidFill>
              <a:srgbClr val="7030A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F5A9C3-685A-EBBD-0CC9-48B3F9142DA3}"/>
              </a:ext>
            </a:extLst>
          </p:cNvPr>
          <p:cNvSpPr/>
          <p:nvPr/>
        </p:nvSpPr>
        <p:spPr>
          <a:xfrm>
            <a:off x="12668036" y="7640257"/>
            <a:ext cx="1962364" cy="50715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4E313-946A-B6CF-2451-12D32D8C28CB}"/>
              </a:ext>
            </a:extLst>
          </p:cNvPr>
          <p:cNvSpPr txBox="1"/>
          <p:nvPr/>
        </p:nvSpPr>
        <p:spPr>
          <a:xfrm>
            <a:off x="14096143" y="82193"/>
            <a:ext cx="7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59E9825-3F87-E843-36D9-5A68D15C6CB6}"/>
              </a:ext>
            </a:extLst>
          </p:cNvPr>
          <p:cNvSpPr/>
          <p:nvPr/>
        </p:nvSpPr>
        <p:spPr>
          <a:xfrm>
            <a:off x="2924952" y="738452"/>
            <a:ext cx="636960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u="sng" dirty="0">
                <a:solidFill>
                  <a:srgbClr val="FFFFFF"/>
                </a:solidFill>
                <a:ea typeface="Kanit" pitchFamily="34" charset="-122"/>
                <a:cs typeface="Kanit" pitchFamily="34" charset="-120"/>
              </a:rPr>
              <a:t>Results and Visualization of Query Performance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165746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4546</TotalTime>
  <Words>1280</Words>
  <Application>Microsoft Macintosh PowerPoint</Application>
  <PresentationFormat>Custom</PresentationFormat>
  <Paragraphs>216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Kanit</vt:lpstr>
      <vt:lpstr>Calibri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Tanvi Thopte</dc:creator>
  <cp:lastModifiedBy>Bisht, Mr Mehul</cp:lastModifiedBy>
  <cp:revision>141</cp:revision>
  <cp:lastPrinted>2025-11-05T23:05:29Z</cp:lastPrinted>
  <dcterms:created xsi:type="dcterms:W3CDTF">2025-10-30T04:00:58Z</dcterms:created>
  <dcterms:modified xsi:type="dcterms:W3CDTF">2025-11-06T01:11:37Z</dcterms:modified>
</cp:coreProperties>
</file>